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2" r:id="rId3"/>
    <p:sldId id="258" r:id="rId4"/>
    <p:sldId id="257" r:id="rId5"/>
    <p:sldId id="259" r:id="rId6"/>
    <p:sldId id="260" r:id="rId7"/>
    <p:sldId id="261" r:id="rId8"/>
    <p:sldId id="263" r:id="rId9"/>
    <p:sldId id="267" r:id="rId10"/>
    <p:sldId id="270" r:id="rId11"/>
    <p:sldId id="264" r:id="rId12"/>
    <p:sldId id="268" r:id="rId13"/>
    <p:sldId id="269" r:id="rId14"/>
    <p:sldId id="265" r:id="rId15"/>
    <p:sldId id="272" r:id="rId16"/>
    <p:sldId id="266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F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980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667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0C51DA-1C96-4029-A8D3-F24C0718D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4702E-2669-4EAC-A48C-567F23EAAB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81B2D-A7DC-444B-B83F-9D1FE7F2F7D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70D7A-13AD-4879-BC97-9143DB246C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3F732-3847-41BC-81F1-A724B36D8D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C313F-E72F-4DA7-9E7B-06C4FA54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22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86275-BB08-45AC-B471-1F1BC4E56FF5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ECE79-700E-4FC1-B01F-FDD9F78AA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9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done at Oxford. Work from Mike Walmsley doctorate; now postdoc at Manchester and GZ Technical Lead. Chris Lintott is founding PI of Galaxy Zoo, </a:t>
            </a:r>
            <a:r>
              <a:rPr lang="en-US" dirty="0" err="1"/>
              <a:t>Yarin</a:t>
            </a:r>
            <a:r>
              <a:rPr lang="en-US" dirty="0"/>
              <a:t> Gal is ML specialist in Computer Science dept. With 414k subscribers on YouTube, postdoc Becky Smethurst gets more publicity.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91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7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7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 don’t always survive contact with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5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8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6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data scientists spend most of their time data-munging.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8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statistical basis is left as an exercise for the audience.</a:t>
            </a:r>
          </a:p>
          <a:p>
            <a:endParaRPr lang="en-US" dirty="0"/>
          </a:p>
          <a:p>
            <a:r>
              <a:rPr lang="en-US" dirty="0"/>
              <a:t>Note 1 color channel (monochrome), cropped to input expected by sequential model, output dimension 34 to match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7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1AEC-EDC2-4931-A316-0FA34026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3F38A-AE2F-4CC0-A4AB-D1878CB43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44E7B-2A25-4175-BD6F-88AEFD7C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FD969-2AE6-42FB-9993-019EA707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E1170-102E-431D-8E75-C7CA3BE3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A633-4652-45B9-878E-59083BA1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9985A-26EA-4CBD-9DD9-D70327A62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8DF7-6B69-46E3-929C-2C2A2BB9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D0A43-264C-431C-AC16-2B801DF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FFDE-3427-4636-A195-C4CC757A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937E-5600-40CF-B8B5-11C030B0D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E82D1-D81F-430F-B9CD-9DF60CA9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7FFDE-02C4-46D2-B3B9-BEF33044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9C69F-779B-4D3C-9526-F38D4425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7448-2162-430D-A4DC-8E8F2331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99BA-48E0-471D-9ED5-C79B8874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025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BB05-34BD-4BEF-827F-1D4C7556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10515600" cy="468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5B4E6-75D8-4FB4-B7A2-4E1033A1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0F279EFA-F838-4CBF-8D1B-AFE8783F10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9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F894-5316-464A-AC4A-AEA5EB7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41755-A4E3-4419-9A21-D59CCFFCD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321ED-7056-49FF-9881-EA7449B4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E67A5-D46D-450C-8161-440E9772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5F4D1-4FCF-496F-9C8C-C2DD6DDF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9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4465-F956-45D9-93BC-61C5B41D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4A78-884B-4DB3-8197-B634137CC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15DD6-2FB2-452B-895C-BD2EDA739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32A8D-939B-45FB-8A62-56421E26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DC11E-DEFB-4929-9467-BA1360C5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643C-8C13-4EA5-A62B-082A141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4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8AEA-44C7-474C-873D-90ABF6E8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2DC26-14F1-440A-A53C-61DB11885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6E7CF-D6F8-438B-A3D0-FE26D48AE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B8836-53B6-42CB-B0A4-DD3A0627A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A104B-E244-4D6D-B511-9FA20E9EB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36941-52D7-4B35-A073-828CC05C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404F8-155D-47E5-9465-21B7A076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D0310-9CE8-4D5A-A3B5-B5BAFE96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59A2-31D7-4525-A6A7-10B950A2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224CA-4E9A-4E97-8527-61E42667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BE9CD-B22C-49C3-A0C7-8C471B2D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79899-02FC-4BA7-9834-171EC459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AFB3C-DBC7-4574-8504-2E06E868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0520B-7DA2-43C7-AF2E-040301C1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9702-ED61-4EE5-B37F-171FBC7B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F23A-5EE2-4135-96FA-D429BADD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234FD-4ACE-4AE6-8BFE-6E50AD0B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B5254-732A-4BF6-B457-52029BE24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368B-D1C4-4610-B832-3171A390CD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E9EAD-BDB5-4994-9CFD-7720E798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303EC-BBE4-4B4F-898B-57AE805C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6B95-1182-4912-9648-9A2D239E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E9654-D0FF-4974-B88D-9345E7E51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DB398-8FF6-4E71-9FEE-20D09B573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8E838-2D75-4694-A1F3-9F614CFA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183DD-BFCC-40DF-81C7-433E0D49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D74E4-6898-4224-9AE3-A36B6DF3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0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669BC-640D-4402-9BCF-ECE669E9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E9400-34D8-4955-9EA2-F823BBDE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285A7-C475-4D12-95AC-D66E72E68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arxiv.org/abs/1905.11946v5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0.12735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i.adsabs.harvard.edu/abs/2020MNRAS.491.1554W/abstract" TargetMode="External"/><Relationship Id="rId7" Type="http://schemas.openxmlformats.org/officeDocument/2006/relationships/hyperlink" Target="https://github.com/colinleach/proj50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walmsley/zoobot" TargetMode="External"/><Relationship Id="rId5" Type="http://schemas.openxmlformats.org/officeDocument/2006/relationships/hyperlink" Target="https://github.com/mwalmsley/galaxy-zoo-bayesian-cnn" TargetMode="External"/><Relationship Id="rId4" Type="http://schemas.openxmlformats.org/officeDocument/2006/relationships/hyperlink" Target="https://ui.adsabs.harvard.edu/abs/2022MNRAS.509.3966W/abstrac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457324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kyserver.sdss.org/dr14/SkyServerWS/ImgCutout/getjpeg" TargetMode="External"/><Relationship Id="rId4" Type="http://schemas.openxmlformats.org/officeDocument/2006/relationships/hyperlink" Target="https://data.galaxyzoo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66A8-5ABF-4447-8BC2-30249AC92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Galaxy Zoo Morphology Classifications by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505D6-85E2-4AA5-974F-69C01CE85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902"/>
            <a:ext cx="9144000" cy="1000897"/>
          </a:xfrm>
        </p:spPr>
        <p:txBody>
          <a:bodyPr/>
          <a:lstStyle/>
          <a:p>
            <a:r>
              <a:rPr lang="en-US" dirty="0"/>
              <a:t>Colin Leach</a:t>
            </a:r>
          </a:p>
        </p:txBody>
      </p:sp>
    </p:spTree>
    <p:extLst>
      <p:ext uri="{BB962C8B-B14F-4D97-AF65-F5344CB8AC3E}">
        <p14:creationId xmlns:p14="http://schemas.microsoft.com/office/powerpoint/2010/main" val="98192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E705-3FB5-437B-9C6E-9A9C4A7E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CD13-BE56-446D-ACFC-95F1DF47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982"/>
            <a:ext cx="10412627" cy="12877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W+20 used a cut-down VGG16 </a:t>
            </a:r>
            <a:r>
              <a:rPr lang="en-US" sz="2400" i="1" dirty="0"/>
              <a:t>(cheaper to run)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W+21 and </a:t>
            </a:r>
            <a:r>
              <a:rPr lang="en-US" sz="2400" b="1" dirty="0"/>
              <a:t>this work </a:t>
            </a:r>
            <a:r>
              <a:rPr lang="en-US" sz="2400" dirty="0"/>
              <a:t>use EfficientNet-B0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The </a:t>
            </a:r>
            <a:r>
              <a:rPr lang="en-US" sz="2000" dirty="0" err="1"/>
              <a:t>PyTorch</a:t>
            </a:r>
            <a:r>
              <a:rPr lang="en-US" sz="2000" dirty="0"/>
              <a:t> branch recently added a ResNet50 option (less good, more familiar)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851D3-1328-450C-8AFC-EA4625E9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2" y="2715855"/>
            <a:ext cx="4372585" cy="2495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9E771-FD43-4D90-B9B1-D55D7787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019" y="3085187"/>
            <a:ext cx="5220429" cy="25816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D39688-8BBD-4C6E-941D-E5298D621A46}"/>
              </a:ext>
            </a:extLst>
          </p:cNvPr>
          <p:cNvCxnSpPr>
            <a:cxnSpLocks/>
          </p:cNvCxnSpPr>
          <p:nvPr/>
        </p:nvCxnSpPr>
        <p:spPr>
          <a:xfrm flipV="1">
            <a:off x="5217653" y="3210496"/>
            <a:ext cx="1039148" cy="108965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068455-3B59-4452-917F-06A9E495928C}"/>
              </a:ext>
            </a:extLst>
          </p:cNvPr>
          <p:cNvCxnSpPr>
            <a:cxnSpLocks/>
          </p:cNvCxnSpPr>
          <p:nvPr/>
        </p:nvCxnSpPr>
        <p:spPr>
          <a:xfrm>
            <a:off x="5217653" y="4300151"/>
            <a:ext cx="936012" cy="12356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D20C3C-B187-47BB-86CC-FCA7BD9BA318}"/>
              </a:ext>
            </a:extLst>
          </p:cNvPr>
          <p:cNvSpPr txBox="1"/>
          <p:nvPr/>
        </p:nvSpPr>
        <p:spPr>
          <a:xfrm>
            <a:off x="7970108" y="2715855"/>
            <a:ext cx="206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EfficientNet-B0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2034F0-0EA8-4924-B5D2-319C8C4FED26}"/>
              </a:ext>
            </a:extLst>
          </p:cNvPr>
          <p:cNvSpPr txBox="1"/>
          <p:nvPr/>
        </p:nvSpPr>
        <p:spPr>
          <a:xfrm>
            <a:off x="6871903" y="5666822"/>
            <a:ext cx="352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https://arxiv.org/abs/1905.11946v5</a:t>
            </a:r>
            <a:r>
              <a:rPr 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466A6-98B2-434C-9234-30EDF26C2DB9}"/>
              </a:ext>
            </a:extLst>
          </p:cNvPr>
          <p:cNvSpPr txBox="1"/>
          <p:nvPr/>
        </p:nvSpPr>
        <p:spPr>
          <a:xfrm>
            <a:off x="364524" y="5482156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Loss function: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ACB7DB-F5ED-4AF7-BD1E-05D08CCCA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715" y="5389806"/>
            <a:ext cx="3353268" cy="6096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C7A04C-D085-46AA-A23C-1C3D6E4DB2DC}"/>
              </a:ext>
            </a:extLst>
          </p:cNvPr>
          <p:cNvSpPr txBox="1"/>
          <p:nvPr/>
        </p:nvSpPr>
        <p:spPr>
          <a:xfrm>
            <a:off x="364524" y="5851488"/>
            <a:ext cx="362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 optimizer</a:t>
            </a:r>
          </a:p>
          <a:p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good accuracy function available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A14B3D-992F-4842-8041-5E516F32A9BF}"/>
              </a:ext>
            </a:extLst>
          </p:cNvPr>
          <p:cNvSpPr/>
          <p:nvPr/>
        </p:nvSpPr>
        <p:spPr>
          <a:xfrm>
            <a:off x="3342503" y="3886200"/>
            <a:ext cx="766119" cy="27184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C9C906-0619-4483-96B2-D411128B2968}"/>
              </a:ext>
            </a:extLst>
          </p:cNvPr>
          <p:cNvSpPr/>
          <p:nvPr/>
        </p:nvSpPr>
        <p:spPr>
          <a:xfrm>
            <a:off x="8944233" y="3652139"/>
            <a:ext cx="849100" cy="3049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E87C6-84C0-4543-9126-C2454732344F}"/>
              </a:ext>
            </a:extLst>
          </p:cNvPr>
          <p:cNvSpPr/>
          <p:nvPr/>
        </p:nvSpPr>
        <p:spPr>
          <a:xfrm>
            <a:off x="3342503" y="4887116"/>
            <a:ext cx="333632" cy="27184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EB93B2-940F-4EA9-8E76-D4963A3F3DE0}"/>
              </a:ext>
            </a:extLst>
          </p:cNvPr>
          <p:cNvSpPr/>
          <p:nvPr/>
        </p:nvSpPr>
        <p:spPr>
          <a:xfrm>
            <a:off x="4043784" y="3389400"/>
            <a:ext cx="293437" cy="271849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A3FA-37D3-436C-9D59-E600F6E5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Keras/TensorFlow (local)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4C7D3-246D-4D2B-9188-6CB5715AE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21" y="1403060"/>
            <a:ext cx="6843715" cy="2332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113A1-BFD9-4BB5-8C32-A77483D3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37" y="3931190"/>
            <a:ext cx="6813231" cy="2133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F88A68-4AD2-496D-A82C-0CCD24A0D6FF}"/>
              </a:ext>
            </a:extLst>
          </p:cNvPr>
          <p:cNvSpPr txBox="1"/>
          <p:nvPr/>
        </p:nvSpPr>
        <p:spPr>
          <a:xfrm>
            <a:off x="7722972" y="1563131"/>
            <a:ext cx="4021949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Started with batch size 128, kept halving until training ran without OOM errors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Worked consistently better with </a:t>
            </a:r>
            <a:r>
              <a:rPr lang="en-US" sz="2400" dirty="0" err="1"/>
              <a:t>DECaLS</a:t>
            </a:r>
            <a:r>
              <a:rPr lang="en-US" sz="2400" dirty="0"/>
              <a:t> than GZ2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Matching batch size only makes GZ2 worse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Time to take another look at image quality?</a:t>
            </a:r>
          </a:p>
        </p:txBody>
      </p:sp>
    </p:spTree>
    <p:extLst>
      <p:ext uri="{BB962C8B-B14F-4D97-AF65-F5344CB8AC3E}">
        <p14:creationId xmlns:p14="http://schemas.microsoft.com/office/powerpoint/2010/main" val="309304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3155-2CDE-4B7D-B9A5-DBAF8AF8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Images, the Sequel</a:t>
            </a:r>
          </a:p>
        </p:txBody>
      </p:sp>
      <p:pic>
        <p:nvPicPr>
          <p:cNvPr id="5" name="Content Placeholder 4" descr="A picture containing aircraft, accessory, transport, balloon&#10;&#10;Description automatically generated">
            <a:extLst>
              <a:ext uri="{FF2B5EF4-FFF2-40B4-BE49-F238E27FC236}">
                <a16:creationId xmlns:a16="http://schemas.microsoft.com/office/drawing/2014/main" id="{22B87BDF-24CF-4242-836A-F10F15C18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11" y="750035"/>
            <a:ext cx="2672915" cy="28808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705ED-751E-436D-8067-D025513AF01F}"/>
              </a:ext>
            </a:extLst>
          </p:cNvPr>
          <p:cNvSpPr txBox="1"/>
          <p:nvPr/>
        </p:nvSpPr>
        <p:spPr>
          <a:xfrm>
            <a:off x="994718" y="1260944"/>
            <a:ext cx="57582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Why is GZ2 training so poor compared with </a:t>
            </a:r>
            <a:r>
              <a:rPr lang="en-US" sz="2000" b="1" dirty="0" err="1"/>
              <a:t>DECaLS</a:t>
            </a:r>
            <a:r>
              <a:rPr lang="en-US" sz="2000" b="1" dirty="0"/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Different training methods (batch size, image size)?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Different image quality?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r>
              <a:rPr lang="en-US" sz="2000" b="1" dirty="0"/>
              <a:t>Need examples of the same galaxy in both surveys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No common ID field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Matched on RA and Dec values (in PostgreSQL)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Found 132,732 matches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Biggest difference is scaling (ignore color)</a:t>
            </a:r>
          </a:p>
          <a:p>
            <a:endParaRPr lang="en-US" sz="2000" dirty="0"/>
          </a:p>
          <a:p>
            <a:r>
              <a:rPr lang="en-US" sz="2000" dirty="0"/>
              <a:t>After reading the documentation (!!), a new set of SDSS images were downloaded with 4x zoom-in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0.1 </a:t>
            </a:r>
            <a:r>
              <a:rPr lang="en-US" i="1" dirty="0"/>
              <a:t>vs</a:t>
            </a:r>
            <a:r>
              <a:rPr lang="en-US" dirty="0"/>
              <a:t> default 0.4 arcsec/pixel</a:t>
            </a:r>
          </a:p>
        </p:txBody>
      </p:sp>
      <p:pic>
        <p:nvPicPr>
          <p:cNvPr id="9" name="Picture 8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04C4F869-BC30-4A24-9F49-8403AB4F9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62" y="4015810"/>
            <a:ext cx="4266305" cy="2074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A5698-8CC9-4572-BB17-BEB6572A55DD}"/>
              </a:ext>
            </a:extLst>
          </p:cNvPr>
          <p:cNvSpPr txBox="1"/>
          <p:nvPr/>
        </p:nvSpPr>
        <p:spPr>
          <a:xfrm>
            <a:off x="701243" y="5640874"/>
            <a:ext cx="6345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Garbage in, Garbage out – a </a:t>
            </a:r>
            <a:r>
              <a:rPr lang="en-US" sz="2800" b="1" i="1" dirty="0">
                <a:solidFill>
                  <a:srgbClr val="FF0000"/>
                </a:solidFill>
              </a:rPr>
              <a:t>very</a:t>
            </a:r>
            <a:r>
              <a:rPr lang="en-US" sz="2800" b="1" dirty="0">
                <a:solidFill>
                  <a:srgbClr val="FF0000"/>
                </a:solidFill>
              </a:rPr>
              <a:t> old 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709E8-DED6-4F51-B275-394EB6F5C9FF}"/>
              </a:ext>
            </a:extLst>
          </p:cNvPr>
          <p:cNvSpPr txBox="1"/>
          <p:nvPr/>
        </p:nvSpPr>
        <p:spPr>
          <a:xfrm>
            <a:off x="8427308" y="608849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GZ2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64AE4-6CB6-4249-B066-5B8EFC61552D}"/>
              </a:ext>
            </a:extLst>
          </p:cNvPr>
          <p:cNvSpPr txBox="1"/>
          <p:nvPr/>
        </p:nvSpPr>
        <p:spPr>
          <a:xfrm>
            <a:off x="10616287" y="6088496"/>
            <a:ext cx="8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9A06-ABB4-4AB2-A268-CCA99F56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6BE6C-6543-4DAA-A8E8-B614FB051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985" y="1259085"/>
            <a:ext cx="6627404" cy="3056017"/>
          </a:xfrm>
        </p:spPr>
        <p:txBody>
          <a:bodyPr>
            <a:normAutofit/>
          </a:bodyPr>
          <a:lstStyle/>
          <a:p>
            <a:r>
              <a:rPr lang="en-US" sz="2400" dirty="0"/>
              <a:t>All files stored on Drive</a:t>
            </a:r>
          </a:p>
          <a:p>
            <a:r>
              <a:rPr lang="en-US" sz="2400" dirty="0"/>
              <a:t>Training takes &gt;12h on a V100, so eventually upgraded to </a:t>
            </a:r>
            <a:r>
              <a:rPr lang="en-US" sz="2400" dirty="0" err="1"/>
              <a:t>Colab</a:t>
            </a:r>
            <a:r>
              <a:rPr lang="en-US" sz="2400" dirty="0"/>
              <a:t> Pro+  ($50/month)</a:t>
            </a:r>
          </a:p>
          <a:p>
            <a:r>
              <a:rPr lang="en-US" sz="2400" dirty="0"/>
              <a:t>Even a 16GB GPU nearly ran out of memory</a:t>
            </a:r>
          </a:p>
          <a:p>
            <a:r>
              <a:rPr lang="en-US" sz="2400" dirty="0"/>
              <a:t>Results are a bit better than on my home PC</a:t>
            </a:r>
          </a:p>
          <a:p>
            <a:pPr lvl="1"/>
            <a:r>
              <a:rPr lang="en-US" sz="2000" dirty="0"/>
              <a:t>not as much as hoped for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97475AC-CC5B-4B47-8842-E43B8CE2F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7" y="1172150"/>
            <a:ext cx="3103317" cy="223189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66999F0-F8B8-4F77-92C5-91E3E6778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1" y="3862032"/>
            <a:ext cx="3049965" cy="224079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A059528-BD06-483C-B978-E98959C45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76" y="3981525"/>
            <a:ext cx="2772162" cy="2238687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E837F91-5E9C-4E62-818E-0CB75DF0EE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8" b="-7330"/>
          <a:stretch/>
        </p:blipFill>
        <p:spPr>
          <a:xfrm>
            <a:off x="5638170" y="5417837"/>
            <a:ext cx="562053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4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CC1EF-3769-4D75-ACF1-18E84617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57409-C81E-4F98-A98C-7F542C88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69"/>
            <a:ext cx="6001265" cy="4685693"/>
          </a:xfrm>
        </p:spPr>
        <p:txBody>
          <a:bodyPr/>
          <a:lstStyle/>
          <a:p>
            <a:r>
              <a:rPr lang="en-US" dirty="0"/>
              <a:t>Relatively fast, not hardware-intensive</a:t>
            </a:r>
          </a:p>
          <a:p>
            <a:r>
              <a:rPr lang="en-US" dirty="0"/>
              <a:t>Expected each result shape to be (34,), got (34, 5)!</a:t>
            </a:r>
          </a:p>
          <a:p>
            <a:r>
              <a:rPr lang="en-US" dirty="0"/>
              <a:t>It </a:t>
            </a:r>
            <a:r>
              <a:rPr lang="en-US" i="1" dirty="0"/>
              <a:t>seems</a:t>
            </a:r>
            <a:r>
              <a:rPr lang="en-US" dirty="0"/>
              <a:t> to store results from different dropouts in penultimate model layer</a:t>
            </a:r>
          </a:p>
          <a:p>
            <a:r>
              <a:rPr lang="en-US" dirty="0" err="1"/>
              <a:t>StdDev</a:t>
            </a:r>
            <a:r>
              <a:rPr lang="en-US" dirty="0"/>
              <a:t> is small so I just worked with the mean</a:t>
            </a:r>
          </a:p>
          <a:p>
            <a:r>
              <a:rPr lang="en-US" dirty="0"/>
              <a:t>Numbers still a bit odd?</a:t>
            </a:r>
          </a:p>
          <a:p>
            <a:r>
              <a:rPr lang="en-US" dirty="0"/>
              <a:t>Take highest-scoring response to each question, </a:t>
            </a:r>
            <a:r>
              <a:rPr lang="en-US"/>
              <a:t>normalize probability</a:t>
            </a:r>
            <a:endParaRPr lang="en-US" dirty="0"/>
          </a:p>
        </p:txBody>
      </p:sp>
      <p:pic>
        <p:nvPicPr>
          <p:cNvPr id="6" name="Picture 5" descr="A picture containing outdoor object, comet, dark, night sky&#10;&#10;Description automatically generated">
            <a:extLst>
              <a:ext uri="{FF2B5EF4-FFF2-40B4-BE49-F238E27FC236}">
                <a16:creationId xmlns:a16="http://schemas.microsoft.com/office/drawing/2014/main" id="{96BAC806-1A98-4DCB-A71B-C8BD7899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284" y="528885"/>
            <a:ext cx="3347516" cy="330523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8C16599-A5DA-4D74-BDA8-0888AB09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36" y="3938375"/>
            <a:ext cx="4141388" cy="2238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B9980-E664-4877-BF92-EFAC231647AA}"/>
              </a:ext>
            </a:extLst>
          </p:cNvPr>
          <p:cNvSpPr txBox="1"/>
          <p:nvPr/>
        </p:nvSpPr>
        <p:spPr>
          <a:xfrm>
            <a:off x="7199355" y="4084593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00243-E0C0-4B84-9DBD-08C7C7243BD5}"/>
              </a:ext>
            </a:extLst>
          </p:cNvPr>
          <p:cNvSpPr txBox="1"/>
          <p:nvPr/>
        </p:nvSpPr>
        <p:spPr>
          <a:xfrm>
            <a:off x="7262093" y="4673602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D522E-EC56-45AB-A576-0409383BC6F1}"/>
              </a:ext>
            </a:extLst>
          </p:cNvPr>
          <p:cNvSpPr txBox="1"/>
          <p:nvPr/>
        </p:nvSpPr>
        <p:spPr>
          <a:xfrm>
            <a:off x="7187634" y="4269259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83D86-CD93-41F6-BFC0-66AC690A5DEF}"/>
              </a:ext>
            </a:extLst>
          </p:cNvPr>
          <p:cNvSpPr txBox="1"/>
          <p:nvPr/>
        </p:nvSpPr>
        <p:spPr>
          <a:xfrm>
            <a:off x="7187635" y="4488935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4E3B9-CF02-45C5-840C-C39B9022F3E0}"/>
              </a:ext>
            </a:extLst>
          </p:cNvPr>
          <p:cNvSpPr txBox="1"/>
          <p:nvPr/>
        </p:nvSpPr>
        <p:spPr>
          <a:xfrm>
            <a:off x="7257591" y="4904595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59B9A-8B32-4165-97FB-52F168C18CA7}"/>
              </a:ext>
            </a:extLst>
          </p:cNvPr>
          <p:cNvSpPr txBox="1"/>
          <p:nvPr/>
        </p:nvSpPr>
        <p:spPr>
          <a:xfrm>
            <a:off x="7262092" y="5077943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2717F-E335-48ED-8AE8-1F863AA2D97C}"/>
              </a:ext>
            </a:extLst>
          </p:cNvPr>
          <p:cNvSpPr txBox="1"/>
          <p:nvPr/>
        </p:nvSpPr>
        <p:spPr>
          <a:xfrm>
            <a:off x="7266593" y="5308938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68203D-2B3C-48FC-9A39-C4F5BCC6852A}"/>
              </a:ext>
            </a:extLst>
          </p:cNvPr>
          <p:cNvSpPr txBox="1"/>
          <p:nvPr/>
        </p:nvSpPr>
        <p:spPr>
          <a:xfrm>
            <a:off x="7164690" y="5539932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FBCCB3-9E1D-4A47-ABBC-E9645EAE72E6}"/>
              </a:ext>
            </a:extLst>
          </p:cNvPr>
          <p:cNvSpPr txBox="1"/>
          <p:nvPr/>
        </p:nvSpPr>
        <p:spPr>
          <a:xfrm>
            <a:off x="7152969" y="5724598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F308A1-D402-4058-A2D0-EC9F5963D2A7}"/>
              </a:ext>
            </a:extLst>
          </p:cNvPr>
          <p:cNvSpPr txBox="1"/>
          <p:nvPr/>
        </p:nvSpPr>
        <p:spPr>
          <a:xfrm>
            <a:off x="7152970" y="5944274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1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80D8-0405-41DA-83FC-1E8A35E0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and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47901-A505-4CF1-9EAD-E6E8606A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5519351" cy="4685693"/>
          </a:xfrm>
        </p:spPr>
        <p:txBody>
          <a:bodyPr/>
          <a:lstStyle/>
          <a:p>
            <a:r>
              <a:rPr lang="en-US" dirty="0"/>
              <a:t>Extend the model to new tasks</a:t>
            </a:r>
          </a:p>
          <a:p>
            <a:pPr lvl="1"/>
            <a:r>
              <a:rPr lang="en-US" dirty="0"/>
              <a:t>Other surveys (e.g. Rubin, Euclid)</a:t>
            </a:r>
          </a:p>
          <a:p>
            <a:pPr lvl="1"/>
            <a:r>
              <a:rPr lang="en-US" dirty="0"/>
              <a:t>Other features: rings, dust lanes, </a:t>
            </a:r>
            <a:r>
              <a:rPr lang="en-US" i="1" dirty="0" err="1"/>
              <a:t>etc</a:t>
            </a:r>
            <a:endParaRPr lang="en-US" i="1" dirty="0"/>
          </a:p>
          <a:p>
            <a:pPr>
              <a:spcBef>
                <a:spcPts val="1800"/>
              </a:spcBef>
            </a:pPr>
            <a:r>
              <a:rPr lang="en-US" dirty="0"/>
              <a:t>Start from published weights</a:t>
            </a:r>
          </a:p>
          <a:p>
            <a:pPr>
              <a:spcBef>
                <a:spcPts val="1800"/>
              </a:spcBef>
            </a:pPr>
            <a:r>
              <a:rPr lang="en-US" dirty="0"/>
              <a:t>Freeze most of the model layers</a:t>
            </a:r>
          </a:p>
          <a:p>
            <a:pPr>
              <a:spcBef>
                <a:spcPts val="1800"/>
              </a:spcBef>
            </a:pPr>
            <a:r>
              <a:rPr lang="en-US" dirty="0"/>
              <a:t>Train the last few layers on limited new data, order 10</a:t>
            </a:r>
            <a:r>
              <a:rPr lang="en-US" baseline="30000" dirty="0"/>
              <a:t>2</a:t>
            </a:r>
            <a:r>
              <a:rPr lang="en-US" dirty="0"/>
              <a:t> not 10</a:t>
            </a:r>
            <a:r>
              <a:rPr lang="en-US" baseline="30000" dirty="0"/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08AE8-8CF6-49C8-8452-DF3E4A50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530" y="1247717"/>
            <a:ext cx="4439270" cy="5172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54776-5762-4E4A-A2F2-4A0904D41C99}"/>
              </a:ext>
            </a:extLst>
          </p:cNvPr>
          <p:cNvSpPr txBox="1"/>
          <p:nvPr/>
        </p:nvSpPr>
        <p:spPr>
          <a:xfrm>
            <a:off x="3319334" y="5939108"/>
            <a:ext cx="351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https://arxiv.org/abs/2110.12735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352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217E-1988-454C-B069-2B5837E8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To Do (next few weeks)…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EE2BAE-F56A-4770-902B-94547F884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More on predictions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Transfer Learning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Switch to </a:t>
            </a:r>
            <a:r>
              <a:rPr lang="en-US" dirty="0" err="1"/>
              <a:t>PyTorch</a:t>
            </a:r>
            <a:r>
              <a:rPr lang="en-US" dirty="0"/>
              <a:t> and see what already works</a:t>
            </a:r>
          </a:p>
          <a:p>
            <a:pPr marL="969963" lvl="1" indent="-457200"/>
            <a:r>
              <a:rPr lang="en-US" dirty="0"/>
              <a:t>Probably need to write new code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Tidy up GitHub repo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Submit some small PRs upstream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Finish report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But I’m not looking for a grade</a:t>
            </a:r>
          </a:p>
        </p:txBody>
      </p:sp>
    </p:spTree>
    <p:extLst>
      <p:ext uri="{BB962C8B-B14F-4D97-AF65-F5344CB8AC3E}">
        <p14:creationId xmlns:p14="http://schemas.microsoft.com/office/powerpoint/2010/main" val="293451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2D91-1362-457C-8C9E-B44208B9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23B9-0C62-4D3A-BDCC-F7E1A251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6767384" cy="4685693"/>
          </a:xfrm>
        </p:spPr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Galaxy Zoo has published &gt;300k detailed classifications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GZ team members have published multiple CNN models, both Keras and </a:t>
            </a:r>
            <a:r>
              <a:rPr lang="en-US" dirty="0" err="1"/>
              <a:t>PyTorch</a:t>
            </a:r>
            <a:endParaRPr lang="en-US" dirty="0"/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Using these as a starting point for new surveys and searches should be efficient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 have reproduced some of the published methods and added notebook-based code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It’s a public resource, please use it if appropriate</a:t>
            </a:r>
          </a:p>
        </p:txBody>
      </p:sp>
    </p:spTree>
    <p:extLst>
      <p:ext uri="{BB962C8B-B14F-4D97-AF65-F5344CB8AC3E}">
        <p14:creationId xmlns:p14="http://schemas.microsoft.com/office/powerpoint/2010/main" val="417809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2D91-1362-457C-8C9E-B44208B9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23B9-0C62-4D3A-BDCC-F7E1A251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6767384" cy="4685693"/>
          </a:xfrm>
        </p:spPr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Galaxy Zoo has published &gt;10</a:t>
            </a:r>
            <a:r>
              <a:rPr lang="en-US" baseline="30000" dirty="0"/>
              <a:t>5</a:t>
            </a:r>
            <a:r>
              <a:rPr lang="en-US" dirty="0"/>
              <a:t> detailed classifications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Team members have published multiple CNN models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Using these as a starting point for new surveys should be efficient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 have reproduced some of the published methods and added notebook-based code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It’s a public resource, please use it if appropriate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28C3DB-3D03-4725-AAB9-FA2FFD7F74A7}"/>
              </a:ext>
            </a:extLst>
          </p:cNvPr>
          <p:cNvGrpSpPr/>
          <p:nvPr/>
        </p:nvGrpSpPr>
        <p:grpSpPr>
          <a:xfrm>
            <a:off x="8204886" y="1674341"/>
            <a:ext cx="3911944" cy="3076832"/>
            <a:chOff x="8204886" y="1674341"/>
            <a:chExt cx="3911944" cy="3076832"/>
          </a:xfrm>
        </p:grpSpPr>
        <p:pic>
          <p:nvPicPr>
            <p:cNvPr id="5" name="Picture 4" descr="Kitten staring at the camera">
              <a:extLst>
                <a:ext uri="{FF2B5EF4-FFF2-40B4-BE49-F238E27FC236}">
                  <a16:creationId xmlns:a16="http://schemas.microsoft.com/office/drawing/2014/main" id="{FFBAD8FF-7ACA-4D1A-9EA9-AD197732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680" y="2823519"/>
              <a:ext cx="2033913" cy="1495168"/>
            </a:xfrm>
            <a:prstGeom prst="rect">
              <a:avLst/>
            </a:prstGeom>
          </p:spPr>
        </p:pic>
        <p:pic>
          <p:nvPicPr>
            <p:cNvPr id="7" name="Picture 6" descr="Dog with brown eyes">
              <a:extLst>
                <a:ext uri="{FF2B5EF4-FFF2-40B4-BE49-F238E27FC236}">
                  <a16:creationId xmlns:a16="http://schemas.microsoft.com/office/drawing/2014/main" id="{3D88F218-6DAD-41A0-A42F-A3EEB6A99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6298" y="1894016"/>
              <a:ext cx="2200532" cy="146702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6581C9-8BD9-4016-94D6-AEAE87BAFB29}"/>
                </a:ext>
              </a:extLst>
            </p:cNvPr>
            <p:cNvCxnSpPr/>
            <p:nvPr/>
          </p:nvCxnSpPr>
          <p:spPr>
            <a:xfrm flipV="1">
              <a:off x="8204886" y="1674341"/>
              <a:ext cx="3694671" cy="28791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906F0A-6FA5-46C9-9B5C-C8970A8312FF}"/>
                </a:ext>
              </a:extLst>
            </p:cNvPr>
            <p:cNvCxnSpPr>
              <a:cxnSpLocks/>
            </p:cNvCxnSpPr>
            <p:nvPr/>
          </p:nvCxnSpPr>
          <p:spPr>
            <a:xfrm>
              <a:off x="8204886" y="1826741"/>
              <a:ext cx="3447536" cy="29244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417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B9DE-9850-4D24-8BFC-7502398B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3CAD-A24E-4299-91FA-9302EAE16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86"/>
            <a:ext cx="10515600" cy="48300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Rapid growth in survey data, static number of astronomers</a:t>
            </a:r>
          </a:p>
          <a:p>
            <a:pPr lvl="1"/>
            <a:r>
              <a:rPr lang="en-US" dirty="0"/>
              <a:t>Citizen Science helped fill the gap over the last 20 years</a:t>
            </a:r>
          </a:p>
          <a:p>
            <a:pPr lvl="1"/>
            <a:r>
              <a:rPr lang="en-US" dirty="0"/>
              <a:t>Sufficient for SDSS, will struggle with DES, Rubin,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Need to use machines for a first-pass analysis</a:t>
            </a:r>
          </a:p>
          <a:p>
            <a:pPr lvl="1"/>
            <a:r>
              <a:rPr lang="en-US" dirty="0"/>
              <a:t>Save humans for analyzing the difficult cases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b="1" dirty="0"/>
              <a:t>Make machine learning more efficient</a:t>
            </a:r>
          </a:p>
          <a:p>
            <a:pPr lvl="1"/>
            <a:r>
              <a:rPr lang="en-US" dirty="0"/>
              <a:t>Galaxy Zoo has already classified &gt;300k galaxy images</a:t>
            </a:r>
          </a:p>
          <a:p>
            <a:pPr lvl="1"/>
            <a:r>
              <a:rPr lang="en-US" dirty="0"/>
              <a:t>This work created pre-trained CNN models for these</a:t>
            </a:r>
          </a:p>
          <a:p>
            <a:pPr lvl="1"/>
            <a:r>
              <a:rPr lang="en-US" dirty="0"/>
              <a:t>A better starting point than ImageNet for new surveys!</a:t>
            </a:r>
          </a:p>
          <a:p>
            <a:pPr lvl="1"/>
            <a:r>
              <a:rPr lang="en-US" dirty="0"/>
              <a:t>Hope to train a new survey on far fewer human 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46695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8312-1A6F-4B93-BD19-00A916C0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4" y="1216980"/>
            <a:ext cx="7716327" cy="2286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77E114-6B85-436B-81E4-A9A9CD31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0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942D8-57D2-4A81-9959-FEAD149F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4" y="3837759"/>
            <a:ext cx="7087589" cy="25149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97049-D502-45B6-BFA7-72406DF734F2}"/>
              </a:ext>
            </a:extLst>
          </p:cNvPr>
          <p:cNvSpPr txBox="1"/>
          <p:nvPr/>
        </p:nvSpPr>
        <p:spPr>
          <a:xfrm>
            <a:off x="8544697" y="1219704"/>
            <a:ext cx="331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MNRAS </a:t>
            </a:r>
            <a:r>
              <a:rPr lang="en-US" sz="2400" b="1" dirty="0">
                <a:solidFill>
                  <a:srgbClr val="002060"/>
                </a:solidFill>
              </a:rPr>
              <a:t>491</a:t>
            </a:r>
            <a:r>
              <a:rPr lang="en-US" sz="2400" dirty="0">
                <a:solidFill>
                  <a:srgbClr val="002060"/>
                </a:solidFill>
              </a:rPr>
              <a:t>, 1554 (2020)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(W+20)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86D2E-EB24-493F-BBBF-E957000CEC1E}"/>
              </a:ext>
            </a:extLst>
          </p:cNvPr>
          <p:cNvSpPr txBox="1"/>
          <p:nvPr/>
        </p:nvSpPr>
        <p:spPr>
          <a:xfrm>
            <a:off x="8443619" y="4062108"/>
            <a:ext cx="331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MNRAS </a:t>
            </a:r>
            <a:r>
              <a:rPr lang="en-US" sz="2400" b="1" dirty="0">
                <a:solidFill>
                  <a:srgbClr val="002060"/>
                </a:solidFill>
              </a:rPr>
              <a:t>509</a:t>
            </a:r>
            <a:r>
              <a:rPr lang="en-US" sz="2400" dirty="0">
                <a:solidFill>
                  <a:srgbClr val="002060"/>
                </a:solidFill>
              </a:rPr>
              <a:t>, 3966 (2021)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(W+21)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2819D-CE34-4683-A78D-F53B0C1B351D}"/>
              </a:ext>
            </a:extLst>
          </p:cNvPr>
          <p:cNvSpPr txBox="1"/>
          <p:nvPr/>
        </p:nvSpPr>
        <p:spPr>
          <a:xfrm>
            <a:off x="8443619" y="5641911"/>
            <a:ext cx="3211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Better methods, better code, much better documentation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5F9CDD4-0A2F-4D4F-B10F-DCAF4DB0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3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8811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5D55-9F12-4F72-A480-57881EF1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0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005C8-1E15-4074-9126-F8EFED012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7141"/>
            <a:ext cx="10515600" cy="4959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Papers</a:t>
            </a:r>
          </a:p>
          <a:p>
            <a:pPr lvl="1"/>
            <a:r>
              <a:rPr lang="en-US" dirty="0">
                <a:hlinkClick r:id="rId3"/>
              </a:rPr>
              <a:t>https://ui.adsabs.harvard.edu/abs/2020MNRAS.491.1554W/abstract</a:t>
            </a:r>
            <a:r>
              <a:rPr lang="en-US" dirty="0"/>
              <a:t> (W+20)</a:t>
            </a:r>
          </a:p>
          <a:p>
            <a:pPr lvl="1"/>
            <a:r>
              <a:rPr lang="en-US" dirty="0">
                <a:hlinkClick r:id="rId4"/>
              </a:rPr>
              <a:t>https://ui.adsabs.harvard.edu/abs/2022MNRAS.509.3966W/abstract</a:t>
            </a:r>
            <a:r>
              <a:rPr lang="en-US" dirty="0"/>
              <a:t> (W+21)</a:t>
            </a:r>
            <a:endParaRPr lang="en-US" b="1" dirty="0"/>
          </a:p>
          <a:p>
            <a:pPr marL="0" indent="0">
              <a:spcBef>
                <a:spcPts val="2400"/>
              </a:spcBef>
              <a:buNone/>
            </a:pPr>
            <a:r>
              <a:rPr lang="en-US" b="1" dirty="0"/>
              <a:t>Mike Walmsley repos</a:t>
            </a:r>
          </a:p>
          <a:p>
            <a:pPr lvl="1"/>
            <a:r>
              <a:rPr lang="en-US" dirty="0"/>
              <a:t>For W+20: </a:t>
            </a:r>
            <a:r>
              <a:rPr lang="en-US" dirty="0">
                <a:hlinkClick r:id="rId5"/>
              </a:rPr>
              <a:t>https://github.com/mwalmsley/galaxy-zoo-bayesian-cnn</a:t>
            </a:r>
            <a:r>
              <a:rPr lang="en-US" dirty="0"/>
              <a:t> (static)</a:t>
            </a:r>
          </a:p>
          <a:p>
            <a:pPr lvl="1"/>
            <a:r>
              <a:rPr lang="en-US" dirty="0"/>
              <a:t>For W+21: </a:t>
            </a:r>
            <a:r>
              <a:rPr lang="en-US" dirty="0">
                <a:hlinkClick r:id="rId6"/>
              </a:rPr>
              <a:t>https://github.com/mwalmsley/zoobot</a:t>
            </a:r>
            <a:r>
              <a:rPr lang="en-US" dirty="0"/>
              <a:t>  (active development)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b="1" dirty="0"/>
              <a:t>My repo</a:t>
            </a:r>
          </a:p>
          <a:p>
            <a:pPr lvl="1"/>
            <a:r>
              <a:rPr lang="en-US" dirty="0">
                <a:hlinkClick r:id="rId7"/>
              </a:rPr>
              <a:t>https://github.com/colinleach/proj502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E858-4EF6-4A26-9057-04048E30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4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8277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FFA0-9E80-4F57-A866-AF19D79B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(original)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C2B2-6801-47D6-A199-6AC7501E8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10326130" cy="4685693"/>
          </a:xfrm>
        </p:spPr>
        <p:txBody>
          <a:bodyPr>
            <a:normAutofit/>
          </a:bodyPr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Get the published code running on my local machine, </a:t>
            </a:r>
            <a:br>
              <a:rPr lang="en-US" dirty="0"/>
            </a:br>
            <a:r>
              <a:rPr lang="en-US" dirty="0"/>
              <a:t>using whatever cut-down training set proves viable.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Deploy the code on either AWS or Google.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Extend the model to other data such as Hubble, CANDELS, </a:t>
            </a:r>
            <a:r>
              <a:rPr lang="en-US" dirty="0" err="1"/>
              <a:t>DECaLS</a:t>
            </a:r>
            <a:r>
              <a:rPr lang="en-US" dirty="0"/>
              <a:t>, for which there is already some GZ classification.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Think about newer CNN algorithms </a:t>
            </a:r>
            <a:r>
              <a:rPr lang="en-US" sz="2400" i="1" dirty="0"/>
              <a:t>(W+20 used VGG16)</a:t>
            </a:r>
            <a:endParaRPr lang="en-US" i="1" dirty="0"/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Rewrite using other frameworks, for my education: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Julia with Flux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(F#  with ML.NET, but don't hold your breath waiting for that!)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54586BD-95DC-4C45-B80E-4905FE92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5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1202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FFA0-9E80-4F57-A866-AF19D79B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(modified)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C2B2-6801-47D6-A199-6AC7501E8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Get the published code running on my local machine, using whatever cut-down training set proves viable.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Deploy the code on either AWS or Google.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Use GZ2 and </a:t>
            </a:r>
            <a:r>
              <a:rPr lang="en-US" dirty="0" err="1"/>
              <a:t>DECaLS</a:t>
            </a:r>
            <a:r>
              <a:rPr lang="en-US" dirty="0"/>
              <a:t> data initially, perhaps others later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trike="dblStrike" dirty="0">
                <a:solidFill>
                  <a:srgbClr val="FF0000"/>
                </a:solidFill>
              </a:rPr>
              <a:t>Think about newer CNN algorithms</a:t>
            </a:r>
            <a:r>
              <a:rPr lang="en-US" dirty="0"/>
              <a:t> Stick with </a:t>
            </a:r>
            <a:r>
              <a:rPr lang="en-US" dirty="0" err="1"/>
              <a:t>EfficientNet</a:t>
            </a:r>
            <a:r>
              <a:rPr lang="en-US" dirty="0"/>
              <a:t> B0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Repeat with </a:t>
            </a:r>
            <a:r>
              <a:rPr lang="en-US" dirty="0" err="1"/>
              <a:t>PyTorch</a:t>
            </a:r>
            <a:r>
              <a:rPr lang="en-US" dirty="0"/>
              <a:t>  </a:t>
            </a:r>
            <a:r>
              <a:rPr lang="en-US" sz="2400" i="1" dirty="0"/>
              <a:t>(code from branch of </a:t>
            </a:r>
            <a:r>
              <a:rPr lang="en-US" sz="2400" i="1" dirty="0" err="1"/>
              <a:t>mwalmsley</a:t>
            </a:r>
            <a:r>
              <a:rPr lang="en-US" sz="2400" i="1" dirty="0"/>
              <a:t>/</a:t>
            </a:r>
            <a:r>
              <a:rPr lang="en-US" sz="2400" i="1" dirty="0" err="1"/>
              <a:t>zoobot</a:t>
            </a:r>
            <a:r>
              <a:rPr lang="en-US" sz="2400" i="1" dirty="0"/>
              <a:t>)</a:t>
            </a:r>
          </a:p>
          <a:p>
            <a:pPr marL="346075" indent="-346075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Later,</a:t>
            </a:r>
            <a:r>
              <a:rPr lang="en-US" dirty="0"/>
              <a:t> rewrite using other frameworks, for my education:</a:t>
            </a:r>
          </a:p>
          <a:p>
            <a:pPr lvl="1"/>
            <a:r>
              <a:rPr lang="en-US" dirty="0"/>
              <a:t>Julia with Flux</a:t>
            </a:r>
          </a:p>
          <a:p>
            <a:pPr lvl="1"/>
            <a:r>
              <a:rPr lang="en-US" i="1" dirty="0"/>
              <a:t>(F#  with ML.NET, but don't hold your breath waiting for that!)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4D4EF-A04F-41AE-8CC3-CDDE408C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6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8366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F21F14-2A32-47FA-9ECC-A6C9B8B8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Galaxy Morphology Classification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5066AD-2BFC-4153-A603-524464379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211" y="1460148"/>
            <a:ext cx="7237971" cy="234573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decals_pairs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'smooth-or-featured': ['smooth', 'featured-or-disk', 'artifact'],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'disk-edge-on': ['yes',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'has-spiral-arms': ['yes',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'bar': ['strong', 'weak',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'bulge-size': ['dominant', 'large', 'moderate', 'small', 'none'],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'how-rounded': ['round', 'in-between', 'cigar-shaped'],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'edge-on-bulge': ['boxy', 'none', 'rounded'],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'spiral-winding': ['tight', 'medium', 'loose'],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'spiral-arm-count': ['1', '2', '3', '4', 'more-than-4', 'cant-tell'],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'merging': ['none', 'minor-disturbance', 'major-disturbance', 'merger']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51AF25F-4637-4CEC-A64B-6DF9E1BB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7</a:t>
            </a:fld>
            <a:endParaRPr lang="en-US" sz="1400" b="1" dirty="0"/>
          </a:p>
        </p:txBody>
      </p:sp>
      <p:pic>
        <p:nvPicPr>
          <p:cNvPr id="7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2545E885-DD77-4A8D-BB48-30457674F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1" y="1349016"/>
            <a:ext cx="3936049" cy="5318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60DC70-A528-4620-9CA4-BA99A9303EE5}"/>
              </a:ext>
            </a:extLst>
          </p:cNvPr>
          <p:cNvSpPr txBox="1"/>
          <p:nvPr/>
        </p:nvSpPr>
        <p:spPr>
          <a:xfrm>
            <a:off x="4738818" y="3953718"/>
            <a:ext cx="642551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10</a:t>
            </a:r>
            <a:r>
              <a:rPr lang="en-US" sz="2400" dirty="0"/>
              <a:t> Questions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34</a:t>
            </a:r>
            <a:r>
              <a:rPr lang="en-US" sz="2400" dirty="0"/>
              <a:t> possible answers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 is trying to predict probability of getting each answer  </a:t>
            </a:r>
            <a:r>
              <a:rPr lang="en-US" sz="2400" i="1" dirty="0"/>
              <a:t>(Bayesian posterior)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Output is 34 (arrays of) floating-point numbers between 0 - 100</a:t>
            </a:r>
          </a:p>
        </p:txBody>
      </p:sp>
    </p:spTree>
    <p:extLst>
      <p:ext uri="{BB962C8B-B14F-4D97-AF65-F5344CB8AC3E}">
        <p14:creationId xmlns:p14="http://schemas.microsoft.com/office/powerpoint/2010/main" val="418338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B189-BD48-47BC-B463-1A01078E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and Runtime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D164-140A-462A-87B6-314D8C5C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Any 2GB GPU (GTX 1050, MX 230)</a:t>
            </a:r>
          </a:p>
          <a:p>
            <a:pPr lvl="1"/>
            <a:r>
              <a:rPr lang="en-US" dirty="0"/>
              <a:t>Immediate out-of-memory error (for </a:t>
            </a:r>
            <a:r>
              <a:rPr lang="en-US" i="1" dirty="0"/>
              <a:t>virtually anything</a:t>
            </a:r>
            <a:r>
              <a:rPr lang="en-US" dirty="0"/>
              <a:t>)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6GB GTX 1660</a:t>
            </a:r>
          </a:p>
          <a:p>
            <a:pPr lvl="1"/>
            <a:r>
              <a:rPr lang="en-US" dirty="0"/>
              <a:t>$450 purchase, old design but compatible with my Linux PC</a:t>
            </a:r>
          </a:p>
          <a:p>
            <a:pPr lvl="1"/>
            <a:r>
              <a:rPr lang="en-US" dirty="0"/>
              <a:t>Good for debugging</a:t>
            </a:r>
          </a:p>
          <a:p>
            <a:pPr lvl="1"/>
            <a:r>
              <a:rPr lang="en-US" dirty="0"/>
              <a:t>Limited capability for training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 err="1"/>
              <a:t>Colab</a:t>
            </a:r>
            <a:r>
              <a:rPr lang="en-US" dirty="0"/>
              <a:t> Pro+ with 16GB Tesla V100</a:t>
            </a:r>
          </a:p>
          <a:p>
            <a:pPr lvl="1"/>
            <a:r>
              <a:rPr lang="en-US" dirty="0"/>
              <a:t>Can train at recommended batch size </a:t>
            </a:r>
            <a:r>
              <a:rPr lang="en-US" i="1" dirty="0"/>
              <a:t>(just, barely)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AWS EC2?  </a:t>
            </a:r>
            <a:r>
              <a:rPr lang="en-US" dirty="0" err="1"/>
              <a:t>Colab</a:t>
            </a:r>
            <a:r>
              <a:rPr lang="en-US" dirty="0"/>
              <a:t> TPU?</a:t>
            </a:r>
          </a:p>
          <a:p>
            <a:pPr lvl="1"/>
            <a:r>
              <a:rPr lang="en-US" dirty="0"/>
              <a:t>Will try these later</a:t>
            </a:r>
          </a:p>
        </p:txBody>
      </p:sp>
    </p:spTree>
    <p:extLst>
      <p:ext uri="{BB962C8B-B14F-4D97-AF65-F5344CB8AC3E}">
        <p14:creationId xmlns:p14="http://schemas.microsoft.com/office/powerpoint/2010/main" val="154078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F29E-585B-4501-85FE-8F0657C3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Galaxy Images and Catalogues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0411-4433-4AE6-820F-2479E432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 err="1"/>
              <a:t>DECaLS</a:t>
            </a:r>
            <a:r>
              <a:rPr lang="en-US" dirty="0"/>
              <a:t> : Everything is easily available on </a:t>
            </a:r>
            <a:r>
              <a:rPr lang="en-US" dirty="0" err="1"/>
              <a:t>Zenodo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https://zenodo.org/record/4573248</a:t>
            </a:r>
            <a:r>
              <a:rPr lang="en-US" dirty="0"/>
              <a:t> </a:t>
            </a:r>
          </a:p>
          <a:p>
            <a:pPr marL="346075" indent="-346075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dirty="0"/>
              <a:t>GZ2 : Catalog is online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https://data.galaxyzoo.org</a:t>
            </a:r>
            <a:r>
              <a:rPr lang="en-US" dirty="0"/>
              <a:t> 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GZ2 images are not made public, need to get them from SDSS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This isn’t the end of the story…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6E577-14BC-41A6-8103-0E3FAA6C3B1F}"/>
              </a:ext>
            </a:extLst>
          </p:cNvPr>
          <p:cNvSpPr txBox="1"/>
          <p:nvPr/>
        </p:nvSpPr>
        <p:spPr>
          <a:xfrm>
            <a:off x="1186249" y="4009200"/>
            <a:ext cx="10064577" cy="85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sdss_url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http://skyserver.sdss.org/dr14/SkyServerWS/ImgCutout/getjpeg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sdss_url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f"?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={ra:.5f}&amp;dec={dec:.5f}&amp;width={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jpeg_size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}&amp;height={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jpeg_size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).content</a:t>
            </a:r>
          </a:p>
        </p:txBody>
      </p:sp>
    </p:spTree>
    <p:extLst>
      <p:ext uri="{BB962C8B-B14F-4D97-AF65-F5344CB8AC3E}">
        <p14:creationId xmlns:p14="http://schemas.microsoft.com/office/powerpoint/2010/main" val="315330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12773</TotalTime>
  <Words>1423</Words>
  <Application>Microsoft Office PowerPoint</Application>
  <PresentationFormat>Widescreen</PresentationFormat>
  <Paragraphs>194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Galaxy Zoo Morphology Classifications by CNN</vt:lpstr>
      <vt:lpstr>Why?</vt:lpstr>
      <vt:lpstr>Papers</vt:lpstr>
      <vt:lpstr>Links</vt:lpstr>
      <vt:lpstr>Objectives (original)</vt:lpstr>
      <vt:lpstr>Objectives (modified)</vt:lpstr>
      <vt:lpstr>Galaxy Morphology Classification</vt:lpstr>
      <vt:lpstr>Hardware and Runtime Environments</vt:lpstr>
      <vt:lpstr>Galaxy Images and Catalogues</vt:lpstr>
      <vt:lpstr>CNN Model</vt:lpstr>
      <vt:lpstr>Training with Keras/TensorFlow (local)</vt:lpstr>
      <vt:lpstr>Images, the Sequel</vt:lpstr>
      <vt:lpstr>Training on Colab</vt:lpstr>
      <vt:lpstr>Predictions</vt:lpstr>
      <vt:lpstr>Transfer Learning and Fine-Tuning</vt:lpstr>
      <vt:lpstr>Still To Do (next few weeks)…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Colin Leach</dc:creator>
  <cp:lastModifiedBy>Colin Leach</cp:lastModifiedBy>
  <cp:revision>32</cp:revision>
  <dcterms:created xsi:type="dcterms:W3CDTF">2022-04-02T16:23:08Z</dcterms:created>
  <dcterms:modified xsi:type="dcterms:W3CDTF">2022-04-16T22:48:43Z</dcterms:modified>
</cp:coreProperties>
</file>